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96" r:id="rId2"/>
    <p:sldId id="337" r:id="rId3"/>
    <p:sldId id="339" r:id="rId4"/>
    <p:sldId id="358" r:id="rId5"/>
    <p:sldId id="371" r:id="rId6"/>
    <p:sldId id="360" r:id="rId7"/>
    <p:sldId id="359" r:id="rId8"/>
    <p:sldId id="341" r:id="rId9"/>
    <p:sldId id="361" r:id="rId10"/>
    <p:sldId id="362" r:id="rId11"/>
    <p:sldId id="364" r:id="rId12"/>
    <p:sldId id="363" r:id="rId13"/>
    <p:sldId id="365" r:id="rId14"/>
    <p:sldId id="367" r:id="rId15"/>
    <p:sldId id="366" r:id="rId16"/>
    <p:sldId id="368" r:id="rId17"/>
    <p:sldId id="369" r:id="rId18"/>
    <p:sldId id="370" r:id="rId1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ori Scharenbroich" initials="LS" lastIdx="13" clrIdx="0"/>
  <p:cmAuthor id="1" name="Jodi Hansen" initials="JH" lastIdx="2" clrIdx="1"/>
  <p:cmAuthor id="2" name="Roberta Hess" initials="RH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9607A"/>
    <a:srgbClr val="9FAEBE"/>
    <a:srgbClr val="007FA3"/>
    <a:srgbClr val="7A9A01"/>
    <a:srgbClr val="B5BD00"/>
    <a:srgbClr val="7A90A5"/>
    <a:srgbClr val="AB2328"/>
    <a:srgbClr val="E57200"/>
    <a:srgbClr val="0066FF"/>
    <a:srgbClr val="5977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34555" autoAdjust="0"/>
    <p:restoredTop sz="89784" autoAdjust="0"/>
  </p:normalViewPr>
  <p:slideViewPr>
    <p:cSldViewPr>
      <p:cViewPr>
        <p:scale>
          <a:sx n="110" d="100"/>
          <a:sy n="110" d="100"/>
        </p:scale>
        <p:origin x="-552" y="-78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21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7172C9-1EDE-4562-AD62-BBB2EDC2BCF8}" type="datetimeFigureOut">
              <a:rPr lang="en-US" smtClean="0"/>
              <a:t>4/4/2017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1F5DB6-B1F9-4B79-8453-C1AED65053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688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F5DB6-B1F9-4B79-8453-C1AED65053A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275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3960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Item: Email Standards???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F5DB6-B1F9-4B79-8453-C1AED65053A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275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3960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Item: Email Standards???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F5DB6-B1F9-4B79-8453-C1AED65053A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275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3960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Item: Email Standards???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F5DB6-B1F9-4B79-8453-C1AED65053A8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275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3960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Item: Email Standards???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F5DB6-B1F9-4B79-8453-C1AED65053A8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275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27DE6-756F-4DC2-AE33-53C375FC61E0}" type="datetimeFigureOut">
              <a:rPr lang="en-US" smtClean="0"/>
              <a:t>4/4/2017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97695-661A-4A3B-AF22-0A7F638EDD4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007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27DE6-756F-4DC2-AE33-53C375FC61E0}" type="datetimeFigureOut">
              <a:rPr lang="en-US" smtClean="0"/>
              <a:t>4/4/2017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97695-661A-4A3B-AF22-0A7F638EDD4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698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27DE6-756F-4DC2-AE33-53C375FC61E0}" type="datetimeFigureOut">
              <a:rPr lang="en-US" smtClean="0"/>
              <a:t>4/4/2017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97695-661A-4A3B-AF22-0A7F638EDD4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0644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457200"/>
          </a:xfrm>
          <a:prstGeom prst="rect">
            <a:avLst/>
          </a:prstGeom>
        </p:spPr>
        <p:txBody>
          <a:bodyPr/>
          <a:lstStyle>
            <a:lvl1pPr algn="l">
              <a:lnSpc>
                <a:spcPts val="3000"/>
              </a:lnSpc>
              <a:defRPr sz="2800" b="0">
                <a:solidFill>
                  <a:srgbClr val="39607A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24118" y="628650"/>
            <a:ext cx="4114800" cy="22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rgbClr val="39607A"/>
                </a:solidFill>
              </a:defRPr>
            </a:lvl1pPr>
            <a:lvl2pPr marL="0" indent="0">
              <a:buNone/>
              <a:defRPr lang="en-US" sz="1200" kern="1200" baseline="0" dirty="0" smtClean="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224118" y="952500"/>
            <a:ext cx="4114800" cy="685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200" kern="1200" baseline="0" dirty="0" smtClean="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23"/>
          </p:nvPr>
        </p:nvSpPr>
        <p:spPr>
          <a:xfrm>
            <a:off x="5029200" y="628650"/>
            <a:ext cx="4114800" cy="22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rgbClr val="39607A"/>
                </a:solidFill>
              </a:defRPr>
            </a:lvl1pPr>
            <a:lvl2pPr marL="0" indent="0">
              <a:buNone/>
              <a:defRPr lang="en-US" sz="1200" kern="1200" baseline="0" dirty="0" smtClean="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24"/>
          </p:nvPr>
        </p:nvSpPr>
        <p:spPr>
          <a:xfrm>
            <a:off x="5029200" y="952500"/>
            <a:ext cx="4114800" cy="685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200" kern="1200" baseline="0" dirty="0" smtClean="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25"/>
          </p:nvPr>
        </p:nvSpPr>
        <p:spPr>
          <a:xfrm>
            <a:off x="228600" y="2628900"/>
            <a:ext cx="4114800" cy="22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rgbClr val="39607A"/>
                </a:solidFill>
              </a:defRPr>
            </a:lvl1pPr>
            <a:lvl2pPr marL="0" indent="0">
              <a:buNone/>
              <a:defRPr lang="en-US" sz="1200" kern="1200" baseline="0" dirty="0" smtClean="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26"/>
          </p:nvPr>
        </p:nvSpPr>
        <p:spPr>
          <a:xfrm>
            <a:off x="228600" y="2952750"/>
            <a:ext cx="4114800" cy="685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200" kern="1200" baseline="0" dirty="0" smtClean="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27"/>
          </p:nvPr>
        </p:nvSpPr>
        <p:spPr>
          <a:xfrm>
            <a:off x="5029200" y="2628900"/>
            <a:ext cx="4114800" cy="22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rgbClr val="39607A"/>
                </a:solidFill>
              </a:defRPr>
            </a:lvl1pPr>
            <a:lvl2pPr marL="0" indent="0">
              <a:buNone/>
              <a:defRPr lang="en-US" sz="1200" kern="1200" baseline="0" dirty="0" smtClean="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28"/>
          </p:nvPr>
        </p:nvSpPr>
        <p:spPr>
          <a:xfrm>
            <a:off x="5029200" y="2952750"/>
            <a:ext cx="4114800" cy="685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200" kern="1200" baseline="0" dirty="0" smtClean="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94EE87-F7E7-4A4A-ACDB-62C87B1BB0E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367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27DE6-756F-4DC2-AE33-53C375FC61E0}" type="datetimeFigureOut">
              <a:rPr lang="en-US" smtClean="0"/>
              <a:t>4/4/2017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97695-661A-4A3B-AF22-0A7F638EDD4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861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27DE6-756F-4DC2-AE33-53C375FC61E0}" type="datetimeFigureOut">
              <a:rPr lang="en-US" smtClean="0"/>
              <a:t>4/4/2017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97695-661A-4A3B-AF22-0A7F638EDD4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208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27DE6-756F-4DC2-AE33-53C375FC61E0}" type="datetimeFigureOut">
              <a:rPr lang="en-US" smtClean="0"/>
              <a:t>4/4/2017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97695-661A-4A3B-AF22-0A7F638EDD4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930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27DE6-756F-4DC2-AE33-53C375FC61E0}" type="datetimeFigureOut">
              <a:rPr lang="en-US" smtClean="0"/>
              <a:t>4/4/2017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97695-661A-4A3B-AF22-0A7F638EDD4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263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27DE6-756F-4DC2-AE33-53C375FC61E0}" type="datetimeFigureOut">
              <a:rPr lang="en-US" smtClean="0"/>
              <a:t>4/4/2017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97695-661A-4A3B-AF22-0A7F638EDD4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314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27DE6-756F-4DC2-AE33-53C375FC61E0}" type="datetimeFigureOut">
              <a:rPr lang="en-US" smtClean="0"/>
              <a:t>4/4/2017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97695-661A-4A3B-AF22-0A7F638EDD4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78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27DE6-756F-4DC2-AE33-53C375FC61E0}" type="datetimeFigureOut">
              <a:rPr lang="en-US" smtClean="0"/>
              <a:t>4/4/2017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97695-661A-4A3B-AF22-0A7F638EDD4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318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27DE6-756F-4DC2-AE33-53C375FC61E0}" type="datetimeFigureOut">
              <a:rPr lang="en-US" smtClean="0"/>
              <a:t>4/4/2017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97695-661A-4A3B-AF22-0A7F638EDD4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140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D27DE6-756F-4DC2-AE33-53C375FC61E0}" type="datetimeFigureOut">
              <a:rPr lang="en-US" smtClean="0"/>
              <a:t>4/4/2017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997695-661A-4A3B-AF22-0A7F638EDD4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002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5.jpeg"/><Relationship Id="rId5" Type="http://schemas.openxmlformats.org/officeDocument/2006/relationships/image" Target="../media/image7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2.mp3"/><Relationship Id="rId1" Type="http://schemas.openxmlformats.org/officeDocument/2006/relationships/audio" Target="NULL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3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4.wmv"/><Relationship Id="rId1" Type="http://schemas.microsoft.com/office/2007/relationships/media" Target="../media/media14.wmv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p3"/><Relationship Id="rId7" Type="http://schemas.openxmlformats.org/officeDocument/2006/relationships/image" Target="../media/image3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2.mp3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jpeg"/><Relationship Id="rId12" Type="http://schemas.openxmlformats.org/officeDocument/2006/relationships/image" Target="../media/image1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4.jpeg"/><Relationship Id="rId5" Type="http://schemas.microsoft.com/office/2007/relationships/hdphoto" Target="../media/hdphoto1.wdp"/><Relationship Id="rId10" Type="http://schemas.openxmlformats.org/officeDocument/2006/relationships/image" Target="../media/image13.jpeg"/><Relationship Id="rId4" Type="http://schemas.openxmlformats.org/officeDocument/2006/relationships/image" Target="../media/image8.jpeg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jp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7.jpeg"/><Relationship Id="rId5" Type="http://schemas.microsoft.com/office/2007/relationships/hdphoto" Target="../media/hdphoto1.wdp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7.mp3"/><Relationship Id="rId7" Type="http://schemas.openxmlformats.org/officeDocument/2006/relationships/image" Target="../media/image3.jpe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7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7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03" b="320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2" descr="T:\Marketing_In Progress\Design\Logos\Ascensus\Ascensus\Horizontal Tag no™\Ascensus_Horz_Tag_col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61950"/>
            <a:ext cx="210616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81000" y="292953"/>
            <a:ext cx="4495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3960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Chasing the Sale</a:t>
            </a:r>
            <a:endParaRPr lang="en-US" sz="3200" dirty="0">
              <a:solidFill>
                <a:srgbClr val="39607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dirty="0" smtClean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16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4751388"/>
            <a:ext cx="9144000" cy="3921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835525"/>
            <a:ext cx="11557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86800" y="4838700"/>
            <a:ext cx="419100" cy="392113"/>
          </a:xfrm>
          <a:prstGeom prst="rect">
            <a:avLst/>
          </a:prstGeom>
        </p:spPr>
        <p:txBody>
          <a:bodyPr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latin typeface="+mn-lt"/>
                <a:cs typeface="+mn-cs"/>
              </a:defRPr>
            </a:lvl1pPr>
          </a:lstStyle>
          <a:p>
            <a:pPr>
              <a:defRPr/>
            </a:pPr>
            <a:fld id="{D7D992CD-636A-4A77-96C9-9AA9B83934E4}" type="slidenum">
              <a:rPr lang="en-US">
                <a:solidFill>
                  <a:srgbClr val="4D4D4D"/>
                </a:solidFill>
              </a:rPr>
              <a:pPr>
                <a:defRPr/>
              </a:pPr>
              <a:t>10</a:t>
            </a:fld>
            <a:endParaRPr lang="en-US" dirty="0">
              <a:solidFill>
                <a:srgbClr val="4D4D4D"/>
              </a:solidFill>
            </a:endParaRP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3962400" y="4959350"/>
            <a:ext cx="47244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altLang="en-US" sz="700" dirty="0" smtClean="0">
                <a:solidFill>
                  <a:schemeClr val="bg1">
                    <a:lumMod val="50000"/>
                  </a:schemeClr>
                </a:solidFill>
              </a:rPr>
              <a:t>Confidential. For Ascensus Internal purposes only. Not intended for use with or distribution to clients or the public.</a:t>
            </a:r>
          </a:p>
        </p:txBody>
      </p:sp>
      <p:sp>
        <p:nvSpPr>
          <p:cNvPr id="3" name="Rounded Rectangular Callout 2"/>
          <p:cNvSpPr/>
          <p:nvPr/>
        </p:nvSpPr>
        <p:spPr>
          <a:xfrm>
            <a:off x="4211779" y="1082384"/>
            <a:ext cx="4267201" cy="2497991"/>
          </a:xfrm>
          <a:prstGeom prst="wedgeRoundRectCallout">
            <a:avLst>
              <a:gd name="adj1" fmla="val -55063"/>
              <a:gd name="adj2" fmla="val 28836"/>
              <a:gd name="adj3" fmla="val 16667"/>
            </a:avLst>
          </a:prstGeom>
          <a:solidFill>
            <a:srgbClr val="007F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352800" y="1335941"/>
            <a:ext cx="50292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31875" lvl="2">
              <a:buClr>
                <a:schemeClr val="tx1"/>
              </a:buClr>
            </a:pP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I’d love to know what Anthony and Mike are up to. I just keep getting these random requests without much detail. </a:t>
            </a:r>
          </a:p>
          <a:p>
            <a:pPr marL="1031875" lvl="2">
              <a:buClr>
                <a:schemeClr val="tx1"/>
              </a:buClr>
            </a:pP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1031875" lvl="2">
              <a:buClr>
                <a:schemeClr val="tx1"/>
              </a:buClr>
            </a:pP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That and they set up their own special score board just for the two of them, and they periodically will go over and ring the bell with no explanation.</a:t>
            </a:r>
          </a:p>
          <a:p>
            <a:pPr>
              <a:buClr>
                <a:schemeClr val="tx1"/>
              </a:buClr>
            </a:pP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>
              <a:buClr>
                <a:schemeClr val="tx1"/>
              </a:buClr>
            </a:pP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1"/>
              </a:buClr>
            </a:pPr>
            <a:endParaRPr lang="en-US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ncy Blac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58" y="695178"/>
            <a:ext cx="2846342" cy="37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64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4751388"/>
            <a:ext cx="9144000" cy="3921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835525"/>
            <a:ext cx="11557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86800" y="4838700"/>
            <a:ext cx="419100" cy="392113"/>
          </a:xfrm>
          <a:prstGeom prst="rect">
            <a:avLst/>
          </a:prstGeom>
        </p:spPr>
        <p:txBody>
          <a:bodyPr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latin typeface="+mn-lt"/>
                <a:cs typeface="+mn-cs"/>
              </a:defRPr>
            </a:lvl1pPr>
          </a:lstStyle>
          <a:p>
            <a:pPr>
              <a:defRPr/>
            </a:pPr>
            <a:fld id="{D7D992CD-636A-4A77-96C9-9AA9B83934E4}" type="slidenum">
              <a:rPr lang="en-US">
                <a:solidFill>
                  <a:srgbClr val="4D4D4D"/>
                </a:solidFill>
              </a:rPr>
              <a:pPr>
                <a:defRPr/>
              </a:pPr>
              <a:t>11</a:t>
            </a:fld>
            <a:endParaRPr lang="en-US" dirty="0">
              <a:solidFill>
                <a:srgbClr val="4D4D4D"/>
              </a:solidFill>
            </a:endParaRP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3962400" y="4959350"/>
            <a:ext cx="47244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altLang="en-US" sz="700" dirty="0" smtClean="0">
                <a:solidFill>
                  <a:schemeClr val="bg1">
                    <a:lumMod val="50000"/>
                  </a:schemeClr>
                </a:solidFill>
              </a:rPr>
              <a:t>Confidential. For Ascensus Internal purposes only. Not intended for use with or distribution to clients or the public.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5" b="53460"/>
          <a:stretch/>
        </p:blipFill>
        <p:spPr>
          <a:xfrm>
            <a:off x="0" y="1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90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i.ytimg.com/vi/KaCsZQRPZqU/maxresdefaul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44000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31" name="Slide Number Placeholder 2"/>
          <p:cNvSpPr>
            <a:spLocks noGrp="1"/>
          </p:cNvSpPr>
          <p:nvPr>
            <p:ph type="sldNum" sz="quarter" idx="29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20000"/>
              </a:spcBef>
              <a:buFont typeface="Arial" pitchFamily="34" charset="0"/>
              <a:buNone/>
            </a:pPr>
            <a:fld id="{A9FBD029-72EE-4B85-97B2-DA376E7146CF}" type="slidenum">
              <a:rPr lang="en-US" altLang="en-US" smtClean="0"/>
              <a:pPr>
                <a:spcBef>
                  <a:spcPct val="20000"/>
                </a:spcBef>
                <a:buFont typeface="Arial" pitchFamily="34" charset="0"/>
                <a:buNone/>
              </a:pPr>
              <a:t>12</a:t>
            </a:fld>
            <a:endParaRPr lang="en-US" altLang="en-US" smtClean="0"/>
          </a:p>
        </p:txBody>
      </p:sp>
      <p:sp>
        <p:nvSpPr>
          <p:cNvPr id="16" name="TextBox 15"/>
          <p:cNvSpPr txBox="1"/>
          <p:nvPr/>
        </p:nvSpPr>
        <p:spPr>
          <a:xfrm>
            <a:off x="2286000" y="6065838"/>
            <a:ext cx="4460875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b="1" dirty="0">
                <a:solidFill>
                  <a:srgbClr val="53565A"/>
                </a:solidFill>
                <a:latin typeface="+mj-lt"/>
                <a:cs typeface="+mn-cs"/>
              </a:rPr>
              <a:t>Managed Accounts </a:t>
            </a:r>
            <a:r>
              <a:rPr lang="en-US" sz="1200" b="1" dirty="0" err="1">
                <a:solidFill>
                  <a:srgbClr val="53565A"/>
                </a:solidFill>
                <a:latin typeface="+mj-lt"/>
                <a:cs typeface="+mn-cs"/>
              </a:rPr>
              <a:t>Concepting</a:t>
            </a:r>
            <a:endParaRPr lang="en-US" sz="1400" dirty="0">
              <a:solidFill>
                <a:srgbClr val="53565A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-1847850"/>
            <a:ext cx="9144000" cy="2895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080" rIns="640080" rtlCol="0" anchor="ctr">
            <a:scene3d>
              <a:camera prst="perspectiveAbove"/>
              <a:lightRig rig="threePt" dir="t"/>
            </a:scene3d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Clearly something was UP!</a:t>
            </a:r>
          </a:p>
          <a:p>
            <a:pPr algn="ctr"/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then we discovered the truth.</a:t>
            </a:r>
          </a:p>
          <a:p>
            <a:pPr algn="ctr"/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found the secret to AWESOME.</a:t>
            </a:r>
          </a:p>
          <a:p>
            <a:pPr algn="ctr"/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Slide 1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231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8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4422" y="4287619"/>
            <a:ext cx="8853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followed them into Neil’s office. We overheard them explain that they wanted to update him on the latest sales stats… but there was more to it. 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Slide 13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45.477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798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781632"/>
            <a:ext cx="7924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31875" lvl="2" algn="ctr">
              <a:buClr>
                <a:schemeClr val="tx1"/>
              </a:buClr>
            </a:pPr>
            <a:r>
              <a:rPr lang="en-US" sz="1600" dirty="0" smtClean="0">
                <a:solidFill>
                  <a:srgbClr val="007FA3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Insert picture of Mike and Anthony looking at one of their </a:t>
            </a:r>
            <a:r>
              <a:rPr lang="en-US" sz="1600" dirty="0" err="1" smtClean="0">
                <a:solidFill>
                  <a:srgbClr val="007FA3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iphones</a:t>
            </a:r>
            <a:endParaRPr lang="en-US" sz="1600" dirty="0" smtClean="0">
              <a:solidFill>
                <a:srgbClr val="39607A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algn="ctr">
              <a:buClr>
                <a:schemeClr val="tx1"/>
              </a:buClr>
            </a:pPr>
            <a:endParaRPr lang="en-US" sz="1600" b="1" dirty="0">
              <a:solidFill>
                <a:srgbClr val="39607A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 algn="ctr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algn="ctr">
              <a:buClr>
                <a:schemeClr val="tx1"/>
              </a:buClr>
            </a:pP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 algn="ctr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Clr>
                <a:schemeClr val="tx1"/>
              </a:buClr>
            </a:pPr>
            <a:endParaRPr lang="en-US" sz="1600" dirty="0" smtClean="0">
              <a:solidFill>
                <a:srgbClr val="7A9A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3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i.ytimg.com/vi/KaCsZQRPZqU/maxresdefaul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44000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31" name="Slide Number Placeholder 2"/>
          <p:cNvSpPr>
            <a:spLocks noGrp="1"/>
          </p:cNvSpPr>
          <p:nvPr>
            <p:ph type="sldNum" sz="quarter" idx="29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20000"/>
              </a:spcBef>
              <a:buFont typeface="Arial" pitchFamily="34" charset="0"/>
              <a:buNone/>
            </a:pPr>
            <a:fld id="{A9FBD029-72EE-4B85-97B2-DA376E7146CF}" type="slidenum">
              <a:rPr lang="en-US" altLang="en-US" smtClean="0"/>
              <a:pPr>
                <a:spcBef>
                  <a:spcPct val="20000"/>
                </a:spcBef>
                <a:buFont typeface="Arial" pitchFamily="34" charset="0"/>
                <a:buNone/>
              </a:pPr>
              <a:t>15</a:t>
            </a:fld>
            <a:endParaRPr lang="en-US" altLang="en-US" smtClean="0"/>
          </a:p>
        </p:txBody>
      </p:sp>
      <p:sp>
        <p:nvSpPr>
          <p:cNvPr id="16" name="TextBox 15"/>
          <p:cNvSpPr txBox="1"/>
          <p:nvPr/>
        </p:nvSpPr>
        <p:spPr>
          <a:xfrm>
            <a:off x="2286000" y="6065838"/>
            <a:ext cx="4460875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b="1" dirty="0">
                <a:solidFill>
                  <a:srgbClr val="53565A"/>
                </a:solidFill>
                <a:latin typeface="+mj-lt"/>
                <a:cs typeface="+mn-cs"/>
              </a:rPr>
              <a:t>Managed Accounts </a:t>
            </a:r>
            <a:r>
              <a:rPr lang="en-US" sz="1200" b="1" dirty="0" err="1">
                <a:solidFill>
                  <a:srgbClr val="53565A"/>
                </a:solidFill>
                <a:latin typeface="+mj-lt"/>
                <a:cs typeface="+mn-cs"/>
              </a:rPr>
              <a:t>Concepting</a:t>
            </a:r>
            <a:endParaRPr lang="en-US" sz="1400" dirty="0">
              <a:solidFill>
                <a:srgbClr val="53565A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914400"/>
            <a:ext cx="9144000" cy="3867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080" rIns="640080"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was revealed. </a:t>
            </a:r>
          </a:p>
          <a:p>
            <a:pPr algn="ctr"/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Slide 15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.078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78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7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de 16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361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i.ytimg.com/vi/KaCsZQRPZqU/maxresdefaul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44000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31" name="Slide Number Placeholder 2"/>
          <p:cNvSpPr>
            <a:spLocks noGrp="1"/>
          </p:cNvSpPr>
          <p:nvPr>
            <p:ph type="sldNum" sz="quarter" idx="29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20000"/>
              </a:spcBef>
              <a:buFont typeface="Arial" pitchFamily="34" charset="0"/>
              <a:buNone/>
            </a:pPr>
            <a:fld id="{A9FBD029-72EE-4B85-97B2-DA376E7146CF}" type="slidenum">
              <a:rPr lang="en-US" altLang="en-US" smtClean="0"/>
              <a:pPr>
                <a:spcBef>
                  <a:spcPct val="20000"/>
                </a:spcBef>
                <a:buFont typeface="Arial" pitchFamily="34" charset="0"/>
                <a:buNone/>
              </a:pPr>
              <a:t>17</a:t>
            </a:fld>
            <a:endParaRPr lang="en-US" altLang="en-US" smtClean="0"/>
          </a:p>
        </p:txBody>
      </p:sp>
      <p:sp>
        <p:nvSpPr>
          <p:cNvPr id="16" name="TextBox 15"/>
          <p:cNvSpPr txBox="1"/>
          <p:nvPr/>
        </p:nvSpPr>
        <p:spPr>
          <a:xfrm>
            <a:off x="2286000" y="6065838"/>
            <a:ext cx="4460875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b="1" dirty="0">
                <a:solidFill>
                  <a:srgbClr val="53565A"/>
                </a:solidFill>
                <a:latin typeface="+mj-lt"/>
                <a:cs typeface="+mn-cs"/>
              </a:rPr>
              <a:t>Managed Accounts </a:t>
            </a:r>
            <a:r>
              <a:rPr lang="en-US" sz="1200" b="1" dirty="0" err="1">
                <a:solidFill>
                  <a:srgbClr val="53565A"/>
                </a:solidFill>
                <a:latin typeface="+mj-lt"/>
                <a:cs typeface="+mn-cs"/>
              </a:rPr>
              <a:t>Concepting</a:t>
            </a:r>
            <a:endParaRPr lang="en-US" sz="1400" dirty="0">
              <a:solidFill>
                <a:srgbClr val="53565A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57150"/>
            <a:ext cx="9144000" cy="5467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080" rIns="640080" rtlCol="0" anchor="ctr"/>
          <a:lstStyle/>
          <a:p>
            <a:pPr algn="ctr"/>
            <a:r>
              <a:rPr lang="en-US" sz="2000" dirty="0" smtClean="0">
                <a:solidFill>
                  <a:srgbClr val="7A9A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Pokémon Go: Lessons in Awesome We Can All Learn From</a:t>
            </a:r>
          </a:p>
          <a:p>
            <a:pPr algn="ctr"/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Your odds improve if you take action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Business can benefit from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hype. </a:t>
            </a:r>
            <a:b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(Your friends in Marketing are here to help.)</a:t>
            </a:r>
          </a:p>
          <a:p>
            <a:pPr algn="ctr"/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Innovation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gets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attention.</a:t>
            </a:r>
          </a:p>
          <a:p>
            <a:pPr algn="ctr"/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Every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so often you need to look where you’re going.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Slide 1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27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4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9672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ytimg.com/vi/KaCsZQRPZqU/maxresdefaul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31" name="Slide Number Placeholder 2"/>
          <p:cNvSpPr>
            <a:spLocks noGrp="1"/>
          </p:cNvSpPr>
          <p:nvPr>
            <p:ph type="sldNum" sz="quarter" idx="29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20000"/>
              </a:spcBef>
              <a:buFont typeface="Arial" pitchFamily="34" charset="0"/>
              <a:buNone/>
            </a:pPr>
            <a:fld id="{A9FBD029-72EE-4B85-97B2-DA376E7146CF}" type="slidenum">
              <a:rPr lang="en-US" altLang="en-US" smtClean="0"/>
              <a:pPr>
                <a:spcBef>
                  <a:spcPct val="20000"/>
                </a:spcBef>
                <a:buFont typeface="Arial" pitchFamily="34" charset="0"/>
                <a:buNone/>
              </a:pPr>
              <a:t>2</a:t>
            </a:fld>
            <a:endParaRPr lang="en-US" altLang="en-US" smtClean="0"/>
          </a:p>
        </p:txBody>
      </p:sp>
      <p:sp>
        <p:nvSpPr>
          <p:cNvPr id="5" name="Rectangle 4"/>
          <p:cNvSpPr/>
          <p:nvPr/>
        </p:nvSpPr>
        <p:spPr>
          <a:xfrm>
            <a:off x="914400" y="-6087341"/>
            <a:ext cx="7315200" cy="609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080" rIns="640080" rtlCol="0" anchor="ctr">
            <a:scene3d>
              <a:camera prst="perspectiveAbove"/>
              <a:lightRig rig="threePt" dir="t"/>
            </a:scene3d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Word has spread throughout the walls of Ascensus and across the nation. There have been rumors of increased activity, heightened focus, and intense determination in our Sales leadership. 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all started several weeks ago. </a:t>
            </a:r>
          </a:p>
          <a:p>
            <a:pPr algn="ctr"/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it was a just a murmur with whispers in the hall: “Have you seen that look in Anthony’s eyes? He always is on the go…even more than usual.”</a:t>
            </a:r>
          </a:p>
          <a:p>
            <a:pPr algn="ctr"/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Then it became a buzz. “Mike has plans. Something big is happening .”</a:t>
            </a:r>
          </a:p>
          <a:p>
            <a:pPr algn="ctr"/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Finally, we decided it was time to investigate when word got out that </a:t>
            </a:r>
            <a:b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“Mike &amp; Anthony have found the secret to all things AWESOME.”</a:t>
            </a:r>
          </a:p>
          <a:p>
            <a:pPr algn="ctr"/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So, we tracked them for several days to find out…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Slide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2266950"/>
            <a:ext cx="609600" cy="609600"/>
          </a:xfrm>
          <a:prstGeom prst="rect">
            <a:avLst/>
          </a:prstGeom>
        </p:spPr>
      </p:pic>
      <p:pic>
        <p:nvPicPr>
          <p:cNvPr id="7" name="opening crawl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39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7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7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52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77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45283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3400"/>
            <a:ext cx="9156906" cy="61531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30604" y="3028950"/>
            <a:ext cx="67751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was truth to the what was being said.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Their travels took them all over the U.S</a:t>
            </a:r>
          </a:p>
          <a:p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Slide 3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48.496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984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3400"/>
            <a:ext cx="9156906" cy="61531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4422" y="28797"/>
            <a:ext cx="8853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With many notable stops along the way…</a:t>
            </a:r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" b="6181"/>
          <a:stretch/>
        </p:blipFill>
        <p:spPr bwMode="auto">
          <a:xfrm>
            <a:off x="381000" y="923743"/>
            <a:ext cx="2781300" cy="187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" y="923743"/>
            <a:ext cx="2781299" cy="338554"/>
          </a:xfrm>
          <a:prstGeom prst="rect">
            <a:avLst/>
          </a:prstGeom>
          <a:solidFill>
            <a:srgbClr val="007FA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LPL, San Diego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5728" y="935539"/>
            <a:ext cx="2522650" cy="1864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425728" y="935092"/>
            <a:ext cx="2522650" cy="338554"/>
          </a:xfrm>
          <a:prstGeom prst="rect">
            <a:avLst/>
          </a:prstGeom>
          <a:solidFill>
            <a:srgbClr val="007FA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Merrill Lynch, NYC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" b="13953"/>
          <a:stretch/>
        </p:blipFill>
        <p:spPr bwMode="auto">
          <a:xfrm>
            <a:off x="6165275" y="935092"/>
            <a:ext cx="2781300" cy="1864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165275" y="935092"/>
            <a:ext cx="2781300" cy="338554"/>
          </a:xfrm>
          <a:prstGeom prst="rect">
            <a:avLst/>
          </a:prstGeom>
          <a:solidFill>
            <a:srgbClr val="007FA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Vanguard, Malvern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000" y="3159812"/>
            <a:ext cx="2781300" cy="185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81000" y="3133543"/>
            <a:ext cx="2781299" cy="338554"/>
          </a:xfrm>
          <a:prstGeom prst="rect">
            <a:avLst/>
          </a:prstGeom>
          <a:solidFill>
            <a:srgbClr val="007FA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BB&amp;T, Winston-Salem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5728" y="3486149"/>
            <a:ext cx="2522650" cy="1523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425728" y="3144892"/>
            <a:ext cx="2522650" cy="338554"/>
          </a:xfrm>
          <a:prstGeom prst="rect">
            <a:avLst/>
          </a:prstGeom>
          <a:solidFill>
            <a:srgbClr val="007FA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Farm, Bloomington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65275" y="3150197"/>
            <a:ext cx="2781300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165275" y="3144892"/>
            <a:ext cx="2781300" cy="338554"/>
          </a:xfrm>
          <a:prstGeom prst="rect">
            <a:avLst/>
          </a:prstGeom>
          <a:solidFill>
            <a:srgbClr val="007FA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FNBO, Omaha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Slide 4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36.95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948378" y="-4000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542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3400"/>
            <a:ext cx="9156906" cy="6153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7" y="0"/>
            <a:ext cx="38576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90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3400"/>
            <a:ext cx="9156906" cy="61531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4422" y="28797"/>
            <a:ext cx="8853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Some unexpected…</a:t>
            </a:r>
          </a:p>
          <a:p>
            <a:endParaRPr lang="en-US" dirty="0"/>
          </a:p>
        </p:txBody>
      </p:sp>
      <p:pic>
        <p:nvPicPr>
          <p:cNvPr id="3074" name="E2922AAEDE93AC44B81CAB08C1147489@ascensus.com" descr="E2922AAEDE93AC44B81CAB08C1147489@ascensu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50583" y="1259778"/>
            <a:ext cx="4438540" cy="3328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3200" y="1263761"/>
            <a:ext cx="4470400" cy="3352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2000" y="710989"/>
            <a:ext cx="3352800" cy="369332"/>
          </a:xfrm>
          <a:prstGeom prst="rect">
            <a:avLst/>
          </a:prstGeom>
          <a:solidFill>
            <a:srgbClr val="007FA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Perhaps a clue to AWESOME?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05400" y="704960"/>
            <a:ext cx="3352800" cy="369332"/>
          </a:xfrm>
          <a:prstGeom prst="rect">
            <a:avLst/>
          </a:prstGeom>
          <a:solidFill>
            <a:srgbClr val="007FA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Ninety percent rayon!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lide 6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56.439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36311" y="-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517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i.ytimg.com/vi/KaCsZQRPZqU/maxresdefaul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44000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31" name="Slide Number Placeholder 2"/>
          <p:cNvSpPr>
            <a:spLocks noGrp="1"/>
          </p:cNvSpPr>
          <p:nvPr>
            <p:ph type="sldNum" sz="quarter" idx="29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20000"/>
              </a:spcBef>
              <a:buFont typeface="Arial" pitchFamily="34" charset="0"/>
              <a:buNone/>
            </a:pPr>
            <a:fld id="{A9FBD029-72EE-4B85-97B2-DA376E7146CF}" type="slidenum">
              <a:rPr lang="en-US" altLang="en-US" smtClean="0"/>
              <a:pPr>
                <a:spcBef>
                  <a:spcPct val="20000"/>
                </a:spcBef>
                <a:buFont typeface="Arial" pitchFamily="34" charset="0"/>
                <a:buNone/>
              </a:pPr>
              <a:t>7</a:t>
            </a:fld>
            <a:endParaRPr lang="en-US" altLang="en-US" smtClean="0"/>
          </a:p>
        </p:txBody>
      </p:sp>
      <p:sp>
        <p:nvSpPr>
          <p:cNvPr id="16" name="TextBox 15"/>
          <p:cNvSpPr txBox="1"/>
          <p:nvPr/>
        </p:nvSpPr>
        <p:spPr>
          <a:xfrm>
            <a:off x="2286000" y="6065838"/>
            <a:ext cx="4460875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b="1" dirty="0">
                <a:solidFill>
                  <a:srgbClr val="53565A"/>
                </a:solidFill>
                <a:latin typeface="+mj-lt"/>
                <a:cs typeface="+mn-cs"/>
              </a:rPr>
              <a:t>Managed Accounts </a:t>
            </a:r>
            <a:r>
              <a:rPr lang="en-US" sz="1200" b="1" dirty="0" err="1">
                <a:solidFill>
                  <a:srgbClr val="53565A"/>
                </a:solidFill>
                <a:latin typeface="+mj-lt"/>
                <a:cs typeface="+mn-cs"/>
              </a:rPr>
              <a:t>Concepting</a:t>
            </a:r>
            <a:endParaRPr lang="en-US" sz="1400" dirty="0">
              <a:solidFill>
                <a:srgbClr val="53565A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-2876550"/>
            <a:ext cx="9144000" cy="5143500"/>
          </a:xfrm>
          <a:prstGeom prst="rect">
            <a:avLst/>
          </a:prstGeom>
          <a:noFill/>
          <a:ln>
            <a:noFill/>
          </a:ln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080" rIns="640080" rtlCol="0" anchor="ctr">
            <a:scene3d>
              <a:camera prst="perspectiveRelaxed"/>
              <a:lightRig rig="threePt" dir="t"/>
            </a:scene3d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Whatever they were doing had to be important, big, game-changing. A fresh opportunity? A hot prospect? A new sales strategy?</a:t>
            </a:r>
          </a:p>
          <a:p>
            <a:pPr algn="ctr"/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decided it was time to speak with those who know them best.</a:t>
            </a:r>
          </a:p>
          <a:p>
            <a:pPr algn="ctr"/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second craw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  <p:pic>
        <p:nvPicPr>
          <p:cNvPr id="3" name="Slide 7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198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52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6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6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3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8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396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4114800" y="1505962"/>
            <a:ext cx="4419600" cy="1752600"/>
          </a:xfrm>
          <a:prstGeom prst="wedgeRoundRectCallout">
            <a:avLst>
              <a:gd name="adj1" fmla="val -55063"/>
              <a:gd name="adj2" fmla="val 28836"/>
              <a:gd name="adj3" fmla="val 16667"/>
            </a:avLst>
          </a:prstGeom>
          <a:solidFill>
            <a:srgbClr val="007F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4751388"/>
            <a:ext cx="9144000" cy="3921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835525"/>
            <a:ext cx="11557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86800" y="4838700"/>
            <a:ext cx="419100" cy="392113"/>
          </a:xfrm>
          <a:prstGeom prst="rect">
            <a:avLst/>
          </a:prstGeom>
        </p:spPr>
        <p:txBody>
          <a:bodyPr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latin typeface="+mn-lt"/>
                <a:cs typeface="+mn-cs"/>
              </a:defRPr>
            </a:lvl1pPr>
          </a:lstStyle>
          <a:p>
            <a:pPr>
              <a:defRPr/>
            </a:pPr>
            <a:fld id="{D7D992CD-636A-4A77-96C9-9AA9B83934E4}" type="slidenum">
              <a:rPr lang="en-US">
                <a:solidFill>
                  <a:srgbClr val="4D4D4D"/>
                </a:solidFill>
              </a:rPr>
              <a:pPr>
                <a:defRPr/>
              </a:pPr>
              <a:t>8</a:t>
            </a:fld>
            <a:endParaRPr lang="en-US" dirty="0">
              <a:solidFill>
                <a:srgbClr val="4D4D4D"/>
              </a:solidFill>
            </a:endParaRP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3962400" y="4959350"/>
            <a:ext cx="47244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altLang="en-US" sz="700" dirty="0" smtClean="0">
                <a:solidFill>
                  <a:schemeClr val="bg1">
                    <a:lumMod val="50000"/>
                  </a:schemeClr>
                </a:solidFill>
              </a:rPr>
              <a:t>Confidential. For Ascensus Internal purposes only. Not intended for use with or distribution to clients or the public.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52800" y="1505962"/>
            <a:ext cx="5029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31875" lvl="2">
              <a:buClr>
                <a:schemeClr val="tx1"/>
              </a:buClr>
            </a:pP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1031875" lvl="2">
              <a:buClr>
                <a:schemeClr val="tx1"/>
              </a:buClr>
            </a:pP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There has been a notable increase in travel expenses. What’s odd, many of the places aren’t anywhere near client offices.  </a:t>
            </a:r>
          </a:p>
          <a:p>
            <a:pPr marL="1031875" lvl="2">
              <a:buClr>
                <a:schemeClr val="tx1"/>
              </a:buClr>
            </a:pP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1031875" lvl="2">
              <a:buClr>
                <a:schemeClr val="tx1"/>
              </a:buClr>
            </a:pP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I’d agree something is up.</a:t>
            </a:r>
          </a:p>
          <a:p>
            <a:pPr>
              <a:buClr>
                <a:schemeClr val="tx1"/>
              </a:buClr>
            </a:pPr>
            <a:endParaRPr lang="en-US" sz="1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>
              <a:buClr>
                <a:schemeClr val="tx1"/>
              </a:buClr>
            </a:pP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>
              <a:buClr>
                <a:schemeClr val="tx1"/>
              </a:buClr>
            </a:pP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1"/>
              </a:buClr>
            </a:pPr>
            <a:endParaRPr lang="en-US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48" y="838200"/>
            <a:ext cx="3329150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Mike Finn New Recording 2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68838" y="34861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28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4114800" y="1657350"/>
            <a:ext cx="4267200" cy="1676400"/>
          </a:xfrm>
          <a:prstGeom prst="wedgeRoundRectCallout">
            <a:avLst>
              <a:gd name="adj1" fmla="val -55063"/>
              <a:gd name="adj2" fmla="val 28836"/>
              <a:gd name="adj3" fmla="val 16667"/>
            </a:avLst>
          </a:prstGeom>
          <a:solidFill>
            <a:srgbClr val="007F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4751388"/>
            <a:ext cx="9144000" cy="3921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835525"/>
            <a:ext cx="11557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86800" y="4838700"/>
            <a:ext cx="419100" cy="392113"/>
          </a:xfrm>
          <a:prstGeom prst="rect">
            <a:avLst/>
          </a:prstGeom>
        </p:spPr>
        <p:txBody>
          <a:bodyPr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latin typeface="+mn-lt"/>
                <a:cs typeface="+mn-cs"/>
              </a:defRPr>
            </a:lvl1pPr>
          </a:lstStyle>
          <a:p>
            <a:pPr>
              <a:defRPr/>
            </a:pPr>
            <a:fld id="{D7D992CD-636A-4A77-96C9-9AA9B83934E4}" type="slidenum">
              <a:rPr lang="en-US">
                <a:solidFill>
                  <a:srgbClr val="4D4D4D"/>
                </a:solidFill>
              </a:rPr>
              <a:pPr>
                <a:defRPr/>
              </a:pPr>
              <a:t>9</a:t>
            </a:fld>
            <a:endParaRPr lang="en-US" dirty="0">
              <a:solidFill>
                <a:srgbClr val="4D4D4D"/>
              </a:solidFill>
            </a:endParaRP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3962400" y="4959350"/>
            <a:ext cx="47244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altLang="en-US" sz="700" dirty="0" smtClean="0">
                <a:solidFill>
                  <a:schemeClr val="bg1">
                    <a:lumMod val="50000"/>
                  </a:schemeClr>
                </a:solidFill>
              </a:rPr>
              <a:t>Confidential. For Ascensus Internal purposes only. Not intended for use with or distribution to clients or the public.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52800" y="1846005"/>
            <a:ext cx="5029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31875" lvl="2">
              <a:buClr>
                <a:schemeClr val="tx1"/>
              </a:buClr>
            </a:pP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Mike and Anthony mentioned something about looking into opportunities that no one else has tapped into yet. </a:t>
            </a:r>
          </a:p>
          <a:p>
            <a:pPr marL="1031875" lvl="2">
              <a:buClr>
                <a:schemeClr val="tx1"/>
              </a:buClr>
            </a:pP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1031875" lvl="2">
              <a:buClr>
                <a:schemeClr val="tx1"/>
              </a:buClr>
            </a:pP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That’s all I know at this point.</a:t>
            </a:r>
          </a:p>
          <a:p>
            <a:pPr>
              <a:buClr>
                <a:schemeClr val="tx1"/>
              </a:buClr>
            </a:pP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>
              <a:buClr>
                <a:schemeClr val="tx1"/>
              </a:buClr>
            </a:pP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1"/>
              </a:buClr>
            </a:pPr>
            <a:endParaRPr lang="en-US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02" y="838200"/>
            <a:ext cx="3412791" cy="344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lide 9 New Recording 2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143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6283</TotalTime>
  <Words>538</Words>
  <Application>Microsoft Office PowerPoint</Application>
  <PresentationFormat>On-screen Show (16:9)</PresentationFormat>
  <Paragraphs>93</Paragraphs>
  <Slides>18</Slides>
  <Notes>5</Notes>
  <HiddenSlides>0</HiddenSlides>
  <MMClips>15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Rich.Iavarone@ascensus.com</dc:creator>
  <cp:lastModifiedBy>Richard Iavarone Jr</cp:lastModifiedBy>
  <cp:revision>323</cp:revision>
  <dcterms:created xsi:type="dcterms:W3CDTF">2016-05-23T14:49:46Z</dcterms:created>
  <dcterms:modified xsi:type="dcterms:W3CDTF">2017-04-04T15:28:20Z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-618656133</vt:i4>
  </property>
  <property fmtid="{D5CDD505-2E9C-101B-9397-08002B2CF9AE}" pid="3" name="_NewReviewCycle">
    <vt:lpwstr/>
  </property>
  <property fmtid="{D5CDD505-2E9C-101B-9397-08002B2CF9AE}" pid="4" name="_EmailSubject">
    <vt:lpwstr>RVP Conference Presentation Draft</vt:lpwstr>
  </property>
  <property fmtid="{D5CDD505-2E9C-101B-9397-08002B2CF9AE}" pid="5" name="_AuthorEmail">
    <vt:lpwstr>Dianne.Castellente@ascensus.com</vt:lpwstr>
  </property>
  <property fmtid="{D5CDD505-2E9C-101B-9397-08002B2CF9AE}" pid="6" name="_AuthorEmailDisplayName">
    <vt:lpwstr>Dianne Castellente (Kearney)</vt:lpwstr>
  </property>
  <property fmtid="{D5CDD505-2E9C-101B-9397-08002B2CF9AE}" pid="7" name="_PreviousAdHocReviewCycleID">
    <vt:i4>753512462</vt:i4>
  </property>
</Properties>
</file>